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6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5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0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1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90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55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5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6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04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01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7E388-6FC8-4084-87F2-C857DC83E34A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450A8-3917-499E-AED3-9018CCD6A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0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103"/>
            <a:ext cx="12192001" cy="700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4456" y="60534"/>
            <a:ext cx="5156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«Балауса» жазғы лагері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4" t="3616" r="4093" b="47507"/>
          <a:stretch/>
        </p:blipFill>
        <p:spPr bwMode="auto">
          <a:xfrm>
            <a:off x="10189534" y="3509963"/>
            <a:ext cx="22115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4083" y="5607400"/>
            <a:ext cx="1722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Жакупова К.Х</a:t>
            </a:r>
          </a:p>
          <a:p>
            <a:r>
              <a:rPr lang="kk-K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Тәлімгер: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Әлдеева М.Б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530237">
            <a:off x="7695370" y="685405"/>
            <a:ext cx="202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 2024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7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-30780"/>
            <a:ext cx="12351567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58" y="816466"/>
            <a:ext cx="10918882" cy="55297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39926" y="108580"/>
            <a:ext cx="7669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І.Есенберлин атындағы №67 гимназияның жанындағы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«Балауса»  жазғы демалыс лагерінің іс-шаралар жоспары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2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-30780"/>
            <a:ext cx="12351567" cy="691956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440200"/>
              </p:ext>
            </p:extLst>
          </p:nvPr>
        </p:nvGraphicFramePr>
        <p:xfrm>
          <a:off x="370366" y="177526"/>
          <a:ext cx="11451265" cy="61168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66926">
                  <a:extLst>
                    <a:ext uri="{9D8B030D-6E8A-4147-A177-3AD203B41FA5}">
                      <a16:colId xmlns:a16="http://schemas.microsoft.com/office/drawing/2014/main" val="3505869499"/>
                    </a:ext>
                  </a:extLst>
                </a:gridCol>
                <a:gridCol w="1440425">
                  <a:extLst>
                    <a:ext uri="{9D8B030D-6E8A-4147-A177-3AD203B41FA5}">
                      <a16:colId xmlns:a16="http://schemas.microsoft.com/office/drawing/2014/main" val="1355857874"/>
                    </a:ext>
                  </a:extLst>
                </a:gridCol>
                <a:gridCol w="1948305">
                  <a:extLst>
                    <a:ext uri="{9D8B030D-6E8A-4147-A177-3AD203B41FA5}">
                      <a16:colId xmlns:a16="http://schemas.microsoft.com/office/drawing/2014/main" val="1472625313"/>
                    </a:ext>
                  </a:extLst>
                </a:gridCol>
                <a:gridCol w="5738514">
                  <a:extLst>
                    <a:ext uri="{9D8B030D-6E8A-4147-A177-3AD203B41FA5}">
                      <a16:colId xmlns:a16="http://schemas.microsoft.com/office/drawing/2014/main" val="1089384930"/>
                    </a:ext>
                  </a:extLst>
                </a:gridCol>
                <a:gridCol w="1657095">
                  <a:extLst>
                    <a:ext uri="{9D8B030D-6E8A-4147-A177-3AD203B41FA5}">
                      <a16:colId xmlns:a16="http://schemas.microsoft.com/office/drawing/2014/main" val="2766094408"/>
                    </a:ext>
                  </a:extLst>
                </a:gridCol>
              </a:tblGrid>
              <a:tr h="300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Мерзімі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Уақыты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Жүргізілетін іс-шаралар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Жауаптылар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495389"/>
                  </a:ext>
                </a:extLst>
              </a:tr>
              <a:tr h="1308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Дүйсенбі 10.06.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– 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 Жаттығу.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«Шекарасыз күлкі» КТК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командаларының ойыны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«Жұлдызды бала»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 билейміз, ән айтамыз, бақытты өмір сүреміз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шағын концерт.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«Ас адамның арқауы»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242464"/>
                  </a:ext>
                </a:extLst>
              </a:tr>
              <a:tr h="118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Сейсенбі   11.06.2024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08.45 - 09.00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09.00 - 09.20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09.25 -12.30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«Қаныш Сатпаевтің 125 жылдығына арналған «Менің халқым менен жоғары» презентациялық көрсетілім.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«Шынықсаң шымыр боласың»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Табиғат аясына саяхат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Дене шынықтыру мұғалімдері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14863"/>
                  </a:ext>
                </a:extLst>
              </a:tr>
              <a:tr h="798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Сәрсенбі 12.06.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08.45 - 09.00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 Жаттығу. Шынығу.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«Дәуірлермен уақыттар»  еліміздің тарихына шолу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Мамандықтар қалашығы.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Тәлімгер.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29420"/>
                  </a:ext>
                </a:extLst>
              </a:tr>
              <a:tr h="1010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Бейсенбі 13.06.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08.45 - 09.00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–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 Жаттығу.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«Табиғатты аяла»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әңгімелеу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«Бір аспан астында»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сурет көрмесі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«Шебер қолдар»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әр түрлі материалдардан жасалған қолөнер байқауы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26705"/>
                  </a:ext>
                </a:extLst>
              </a:tr>
              <a:tr h="1418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Жұма  14.06. 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– 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Шынықсаң шымыр боласың»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таңғы жаттығу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Шығармашылық мүмкіндіктер әлемі. Балалар фестивалі.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Психологиялық тренинг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маусымның жабылу салтанатты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жиыны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Дене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шынықтыру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мұғалімі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жетекшілері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мұғалімі</a:t>
                      </a:r>
                      <a:r>
                        <a:rPr lang="kk-KZ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Лагерь жетекшілері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786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408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-30780"/>
            <a:ext cx="12351567" cy="691956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93198"/>
              </p:ext>
            </p:extLst>
          </p:nvPr>
        </p:nvGraphicFramePr>
        <p:xfrm>
          <a:off x="529856" y="276890"/>
          <a:ext cx="11451265" cy="618823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66926">
                  <a:extLst>
                    <a:ext uri="{9D8B030D-6E8A-4147-A177-3AD203B41FA5}">
                      <a16:colId xmlns:a16="http://schemas.microsoft.com/office/drawing/2014/main" val="3382920156"/>
                    </a:ext>
                  </a:extLst>
                </a:gridCol>
                <a:gridCol w="1440425">
                  <a:extLst>
                    <a:ext uri="{9D8B030D-6E8A-4147-A177-3AD203B41FA5}">
                      <a16:colId xmlns:a16="http://schemas.microsoft.com/office/drawing/2014/main" val="953967820"/>
                    </a:ext>
                  </a:extLst>
                </a:gridCol>
                <a:gridCol w="1948305">
                  <a:extLst>
                    <a:ext uri="{9D8B030D-6E8A-4147-A177-3AD203B41FA5}">
                      <a16:colId xmlns:a16="http://schemas.microsoft.com/office/drawing/2014/main" val="1032397342"/>
                    </a:ext>
                  </a:extLst>
                </a:gridCol>
                <a:gridCol w="5738514">
                  <a:extLst>
                    <a:ext uri="{9D8B030D-6E8A-4147-A177-3AD203B41FA5}">
                      <a16:colId xmlns:a16="http://schemas.microsoft.com/office/drawing/2014/main" val="3795387317"/>
                    </a:ext>
                  </a:extLst>
                </a:gridCol>
                <a:gridCol w="1657095">
                  <a:extLst>
                    <a:ext uri="{9D8B030D-6E8A-4147-A177-3AD203B41FA5}">
                      <a16:colId xmlns:a16="http://schemas.microsoft.com/office/drawing/2014/main" val="643987577"/>
                    </a:ext>
                  </a:extLst>
                </a:gridCol>
              </a:tblGrid>
              <a:tr h="263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Мерзімі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Уақыты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Жүргізілетін іс-шаралар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Жауаптылар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240595"/>
                  </a:ext>
                </a:extLst>
              </a:tr>
              <a:tr h="1163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Дүйсенбі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08.45 -09.00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09.00 - 09.40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«Кел танысайық»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ойыны.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Лагерьдің ашылуы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«Бала-өмір гүлі» </a:t>
                      </a:r>
                      <a:r>
                        <a:rPr lang="kk-KZ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атты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мерекелік концерт.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«Қызықты сәт»</a:t>
                      </a:r>
                      <a:r>
                        <a:rPr lang="kk-KZ" sz="14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көңілді ойындар.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жетекшілері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Лагерь жетекшілері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мұғалімі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932213"/>
                  </a:ext>
                </a:extLst>
              </a:tr>
              <a:tr h="1299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Сейсенбі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Жаттығу.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Сәкен Сейфуллиннің 130 жылдығына арналған «Сөнбейтін жұлдыз жарығы» әдеби клуб жұмысы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«Ән көңілдің ажары» ән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айту.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Ас-адамның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арқауы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пәнінің мұғалімі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881044"/>
                  </a:ext>
                </a:extLst>
              </a:tr>
              <a:tr h="927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Сәрсенбі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09.25- 10.00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10.05-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Жаттығу.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«Ұлы ашылулардың ізімен» білім марафоны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«Қоғамдық орындарда өзін қалай ұстау керек»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әңгімелесу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Дене шынықтыру мұғалімі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119877"/>
                  </a:ext>
                </a:extLst>
              </a:tr>
              <a:tr h="1283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Бейсенбі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09.20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Жаттығу.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«Спортшы болу-стильді!» жазғы оқушылар спартакиадасы.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«Ойнайық та, ойлайық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!»танымдық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ойын.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«Ертегілер елінде» ертегі тамашалау.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 ұйымдастырушы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89982"/>
                  </a:ext>
                </a:extLst>
              </a:tr>
              <a:tr h="111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Жұма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– 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«Мұражайлық калейдоскоп»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әлемдік мұражайларға онлайн саяхат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«Сиқырлы қылқалам»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«Туған өлкем» тақырыбына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сурет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569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0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84" y="-30780"/>
            <a:ext cx="12351567" cy="691956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218079"/>
              </p:ext>
            </p:extLst>
          </p:nvPr>
        </p:nvGraphicFramePr>
        <p:xfrm>
          <a:off x="497958" y="237020"/>
          <a:ext cx="11451265" cy="612101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66926">
                  <a:extLst>
                    <a:ext uri="{9D8B030D-6E8A-4147-A177-3AD203B41FA5}">
                      <a16:colId xmlns:a16="http://schemas.microsoft.com/office/drawing/2014/main" val="1387219269"/>
                    </a:ext>
                  </a:extLst>
                </a:gridCol>
                <a:gridCol w="1280604">
                  <a:extLst>
                    <a:ext uri="{9D8B030D-6E8A-4147-A177-3AD203B41FA5}">
                      <a16:colId xmlns:a16="http://schemas.microsoft.com/office/drawing/2014/main" val="3390511416"/>
                    </a:ext>
                  </a:extLst>
                </a:gridCol>
                <a:gridCol w="1499191">
                  <a:extLst>
                    <a:ext uri="{9D8B030D-6E8A-4147-A177-3AD203B41FA5}">
                      <a16:colId xmlns:a16="http://schemas.microsoft.com/office/drawing/2014/main" val="1467056099"/>
                    </a:ext>
                  </a:extLst>
                </a:gridCol>
                <a:gridCol w="6347449">
                  <a:extLst>
                    <a:ext uri="{9D8B030D-6E8A-4147-A177-3AD203B41FA5}">
                      <a16:colId xmlns:a16="http://schemas.microsoft.com/office/drawing/2014/main" val="1833297315"/>
                    </a:ext>
                  </a:extLst>
                </a:gridCol>
                <a:gridCol w="1657095">
                  <a:extLst>
                    <a:ext uri="{9D8B030D-6E8A-4147-A177-3AD203B41FA5}">
                      <a16:colId xmlns:a16="http://schemas.microsoft.com/office/drawing/2014/main" val="2082854308"/>
                    </a:ext>
                  </a:extLst>
                </a:gridCol>
              </a:tblGrid>
              <a:tr h="256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Мерзімі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Уақыты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Жүргізілетін іс-шаралар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Жауаптылар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103462"/>
                  </a:ext>
                </a:extLst>
              </a:tr>
              <a:tr h="1181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Дүйсенбі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08.45 -09.00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09.00 - 09.40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 Жаттығу.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«Достарым менімен болған кезде...» балалар музыкалық фестивалі.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«Жұлдызды бала»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 билейміз, ән айтамыз, бақытты өмір сүреміз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шағын концерт.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«Ас адамның арқауы»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20240"/>
                  </a:ext>
                </a:extLst>
              </a:tr>
              <a:tr h="1099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Сейсенбі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«Шынықсаң шымыр боласың»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«Ғажайыптар орнағанда» қызықты шытырманға толы күн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Табиғат аясына саяхат.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Дене шынықтыру мұғалімдері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554418"/>
                  </a:ext>
                </a:extLst>
              </a:tr>
              <a:tr h="94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Сәрсенбі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09.25- 10.00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10.05- 12.30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 </a:t>
                      </a:r>
                      <a:endParaRPr lang="kk-KZ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Жаттығу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Шынығу.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«Media world» жазғы фестивалі.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Тәлімгер.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850347"/>
                  </a:ext>
                </a:extLst>
              </a:tr>
              <a:tr h="1113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Бейсенбі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09.00 -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10.05 -12.30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 </a:t>
                      </a:r>
                      <a:endParaRPr lang="kk-KZ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Жаттығу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Шынығу.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«Ұлы елдің ұланымыз»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көшбасшылар мектебі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52919"/>
                  </a:ext>
                </a:extLst>
              </a:tr>
              <a:tr h="1187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Жұма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28.06.2024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08.45-09.00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09.00-09.20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09.25-10.00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10.05 – 12.30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Оқушыларды қабылдау.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«Шынықсаң шымыр боласың»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таңғы жаттығу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Baldik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stars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өнерпаздар фестивалі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Психологиялық тренинг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 маусымның жабылу салтанатты жиыны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жетекшісі: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Топ жетекшілері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мұғалімі Лагерь жетекшілері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81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нтересные факты про лето - tribunapracy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93980" y="197173"/>
            <a:ext cx="9004040" cy="81986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Балауса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»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демалу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лагерінің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ашылу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" y="1017650"/>
            <a:ext cx="3456908" cy="2592681"/>
          </a:xfr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47" y="2621901"/>
            <a:ext cx="3523139" cy="25939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01" y="3447663"/>
            <a:ext cx="3744684" cy="28085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6121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нтересные факты про лето - tribunapracy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4" y="958932"/>
            <a:ext cx="3666067" cy="2062163"/>
          </a:xfrm>
        </p:spPr>
      </p:pic>
      <p:sp>
        <p:nvSpPr>
          <p:cNvPr id="5" name="TextBox 4"/>
          <p:cNvSpPr txBox="1"/>
          <p:nvPr/>
        </p:nvSpPr>
        <p:spPr>
          <a:xfrm>
            <a:off x="2592355" y="329832"/>
            <a:ext cx="7305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«Таңғы жаттығу»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1" y="3680701"/>
            <a:ext cx="3983018" cy="2296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45" y="958932"/>
            <a:ext cx="3783044" cy="2127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87" y="3680701"/>
            <a:ext cx="4158343" cy="23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1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нтересные факты про лето - tribunapracy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" y="71470"/>
            <a:ext cx="4932208" cy="27743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81072"/>
            <a:ext cx="5187820" cy="2976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316"/>
            <a:ext cx="5460209" cy="3071368"/>
          </a:xfrm>
          <a:prstGeom prst="rect">
            <a:avLst/>
          </a:prstGeom>
        </p:spPr>
      </p:pic>
      <p:sp>
        <p:nvSpPr>
          <p:cNvPr id="9" name="Блок-схема: перфолента 8"/>
          <p:cNvSpPr/>
          <p:nvPr/>
        </p:nvSpPr>
        <p:spPr>
          <a:xfrm>
            <a:off x="5770408" y="458430"/>
            <a:ext cx="5785801" cy="1165097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24189" y="754772"/>
            <a:ext cx="458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Әжелерімізбен ұлттық салт-дәстүрлеріміз бен ертегілер тыңдадық.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50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нтересные факты про лето - tribunapracy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1" y="3568960"/>
            <a:ext cx="5573486" cy="3135086"/>
          </a:xfrm>
          <a:ln w="38100">
            <a:solidFill>
              <a:srgbClr val="00B0F0"/>
            </a:solidFill>
          </a:ln>
        </p:spPr>
      </p:pic>
      <p:sp>
        <p:nvSpPr>
          <p:cNvPr id="7" name="Горизонтальный свиток 6"/>
          <p:cNvSpPr/>
          <p:nvPr/>
        </p:nvSpPr>
        <p:spPr>
          <a:xfrm>
            <a:off x="139961" y="-166413"/>
            <a:ext cx="7091266" cy="151155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5234" y="342563"/>
            <a:ext cx="606489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Түрлі ән-би байқауларынан үзінді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7" y="1345146"/>
            <a:ext cx="5484170" cy="33146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6981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нтересные факты про лето - tribunapracy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3" y="1856794"/>
            <a:ext cx="5272617" cy="29658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36" y="3570447"/>
            <a:ext cx="5104364" cy="2981130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550507" y="270589"/>
            <a:ext cx="6820678" cy="1315616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15617" y="727788"/>
            <a:ext cx="536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Сурет байқаулары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25" y="531714"/>
            <a:ext cx="4456922" cy="25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10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нтересные факты про лето - tribunapracy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" y="2055813"/>
            <a:ext cx="4636320" cy="3477240"/>
          </a:xfrm>
        </p:spPr>
      </p:pic>
      <p:sp>
        <p:nvSpPr>
          <p:cNvPr id="6" name="Блок-схема: перфолента 5"/>
          <p:cNvSpPr/>
          <p:nvPr/>
        </p:nvSpPr>
        <p:spPr>
          <a:xfrm>
            <a:off x="3153747" y="365125"/>
            <a:ext cx="7539135" cy="1325563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3461" y="827851"/>
            <a:ext cx="515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 сабағынан үзінді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63" y="2948474"/>
            <a:ext cx="4926563" cy="36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7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061" y="0"/>
            <a:ext cx="1259506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-126859" y="138509"/>
            <a:ext cx="4327450" cy="3611452"/>
          </a:xfrm>
          <a:prstGeom prst="verticalScroll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407579" y="661729"/>
            <a:ext cx="5247322" cy="4317960"/>
          </a:xfrm>
          <a:prstGeom prst="verticalScroll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1517" y="901650"/>
            <a:ext cx="325356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жазғы демалыс лагерін қызықты ұйымдастыра отырып , түрлі іс-шараларға қызығушылығын арттыру, ізденіске , әсемділікке баулу. Салауатты өмір салтын ұстанып ұйымшылдыққа тәрбиелеу.</a:t>
            </a:r>
            <a:endParaRPr lang="kk-K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355" y="103515"/>
            <a:ext cx="24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  <a:endParaRPr lang="ru-RU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2346" y="640040"/>
            <a:ext cx="24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Міндеті:</a:t>
            </a:r>
            <a:endParaRPr lang="ru-RU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455" y="1301759"/>
            <a:ext cx="3773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Жазғы демалысты оқушылардың көңілді демалуына жағдай жасау.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Балалардың құқығын қорғай отырып, өз Отанын , елін, жерін құрметтеуге тәрбиелеу.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Мәдени орындарға апару арқылы оқушы бойындағы рухани байлығын арттыру.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Спорттық шараларды ұйымдастыру арқылы балаларды салауатты өмір салтына шақыру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➢ Түрлі іс-шараларға қатыстыра отырып, оқушыларды ізденушілікке, жауапкершілікке үйрету. </a:t>
            </a: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05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28" y="0"/>
            <a:ext cx="12351535" cy="691792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2055813"/>
            <a:ext cx="5021985" cy="376648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30" y="2055813"/>
            <a:ext cx="6061788" cy="3766489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2164701" y="212401"/>
            <a:ext cx="7427168" cy="1660849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4457" y="867747"/>
            <a:ext cx="567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«ЭКОСӘН», «ЭКОАҒАШ»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4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28" y="0"/>
            <a:ext cx="12351535" cy="691792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7" y="0"/>
            <a:ext cx="4727511" cy="354563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3804812"/>
            <a:ext cx="4724400" cy="2902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30" y="2333"/>
            <a:ext cx="4724400" cy="3543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9" y="3804812"/>
            <a:ext cx="4389967" cy="2853936"/>
          </a:xfrm>
          <a:prstGeom prst="rect">
            <a:avLst/>
          </a:prstGeom>
        </p:spPr>
      </p:pic>
      <p:sp>
        <p:nvSpPr>
          <p:cNvPr id="10" name="Горизонтальный свиток 9"/>
          <p:cNvSpPr/>
          <p:nvPr/>
        </p:nvSpPr>
        <p:spPr>
          <a:xfrm rot="20346312">
            <a:off x="3748530" y="2750360"/>
            <a:ext cx="4578873" cy="1987421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20178933">
            <a:off x="4379411" y="3389313"/>
            <a:ext cx="323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Түрлі ойын-сауық орталықтары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80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68" y="-144463"/>
            <a:ext cx="12351535" cy="6917928"/>
          </a:xfrm>
          <a:prstGeom prst="rect">
            <a:avLst/>
          </a:prstGeom>
        </p:spPr>
      </p:pic>
      <p:sp>
        <p:nvSpPr>
          <p:cNvPr id="5" name="AutoShape 2" descr="blob:https://web.whatsapp.com/d5d6441a-2aab-4388-9921-48bf63b5f0d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5" y="160338"/>
            <a:ext cx="11451707" cy="67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504686"/>
            <a:ext cx="979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«БАЛАУСА» жазғы лагерінің жабылуы</a:t>
            </a:r>
            <a:endParaRPr lang="ru-RU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1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5550195" y="170121"/>
            <a:ext cx="6507126" cy="6340548"/>
          </a:xfrm>
          <a:prstGeom prst="verticalScroll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67340" y="428846"/>
            <a:ext cx="5092995" cy="6081823"/>
          </a:xfrm>
          <a:prstGeom prst="verticalScroll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43516" y="1310381"/>
            <a:ext cx="3540642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“Қауіпсіздік” заңы. Жолда жүру ережесі, суға шомылу ережесі, өрттен сақтану ережесі , дұрыс тамақтану ережесін сақтау.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▪“Уақыт талабы” заңы . Барлық жағдайда кешікпей уақытында келу, басқаның уақытын бағалау. ▪“Әдептілік -әдемілік” заңы . Топтағы балалармен жақсы қарым-қатынасты орнату. Қоғамдық орындарда өзін мәдениетті ұстау.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▪“Жауапкершілік” заңы . Өзің үшін жауапкершілікті сезіну. Берілген тапсырмаларға жауапкершілікпен қарау. </a:t>
            </a:r>
          </a:p>
          <a:p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“Тазалық пен тәртіп” заңы. Әр топ өзінің бөлмесінің тазалығы мен топ мүшелерінің тәртібін қадағалау.</a:t>
            </a: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028" y="541960"/>
            <a:ext cx="31047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жарғысы: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7716" y="333137"/>
            <a:ext cx="30621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ережесі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7630" y="1214236"/>
            <a:ext cx="4492256" cy="504753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Ата-аналар (заңды өкілдері) өтініші бойынша жазғы кезеңде балаларды күндізгі уақытта қабылдайтын мектеп жанындағы лагерь құрылады. 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▪Лагерьде санитарлық-гигиеналық нормалар мен ережелер, техника қауіпсіздік ережесі қатал сақталады.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▪Лагерь жұмыс мазмұнының жоспары демократия және гуманизм қағидалары, дербестік және ынтаны дамыту, салауатты өмір салтын қалыптастыру бойынша құрылады.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▪Лагерьде балалардың шығармашылық қабілеттерін дамыту, еңбек тәрбиесі, спорт- сауықтыру жұмысын жүзеге асыру үшін жағдай жасалады. 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Тәрбиешілер, музыка қызметкері және спорт сауықтыру жетекшісі лагерь жоспары бойынша тәрбие жұмысын жүзеге асырады, іс-шаралар өткізеді, күн тәртібін, тәртіп қауіпсіздік ережесі, өрт қауіпсіздік ережелері сақталуын қадағалайды. 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Лагерь бастығы техника қауіпсіздігі бойынша нұсқаулар қызметкерлерге, ал тәрбиешілер – балаларға өткізеді, нұсқаудан өткендер қол қояды. 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Саяхаттар мен экскурсиялар білім беру мекеменің директорының сәйкес нұсқауы негізінде ұйымдастырылады.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r="11187" b="9900"/>
          <a:stretch/>
        </p:blipFill>
        <p:spPr bwMode="auto">
          <a:xfrm>
            <a:off x="-74427" y="0"/>
            <a:ext cx="12266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04118"/>
              </p:ext>
            </p:extLst>
          </p:nvPr>
        </p:nvGraphicFramePr>
        <p:xfrm>
          <a:off x="1392864" y="334749"/>
          <a:ext cx="9579936" cy="6023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4350">
                  <a:extLst>
                    <a:ext uri="{9D8B030D-6E8A-4147-A177-3AD203B41FA5}">
                      <a16:colId xmlns:a16="http://schemas.microsoft.com/office/drawing/2014/main" val="2842773053"/>
                    </a:ext>
                  </a:extLst>
                </a:gridCol>
                <a:gridCol w="3521034">
                  <a:extLst>
                    <a:ext uri="{9D8B030D-6E8A-4147-A177-3AD203B41FA5}">
                      <a16:colId xmlns:a16="http://schemas.microsoft.com/office/drawing/2014/main" val="3299786093"/>
                    </a:ext>
                  </a:extLst>
                </a:gridCol>
                <a:gridCol w="5114552">
                  <a:extLst>
                    <a:ext uri="{9D8B030D-6E8A-4147-A177-3AD203B41FA5}">
                      <a16:colId xmlns:a16="http://schemas.microsoft.com/office/drawing/2014/main" val="2806520580"/>
                    </a:ext>
                  </a:extLst>
                </a:gridCol>
              </a:tblGrid>
              <a:tr h="5269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р/с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Топтың атауы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Тәрбиешілер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138493"/>
                  </a:ext>
                </a:extLst>
              </a:tr>
              <a:tr h="454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«Мейірім»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Бекеева Т. К. Исмагулова А.Ж.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566784"/>
                  </a:ext>
                </a:extLst>
              </a:tr>
              <a:tr h="3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«Еркемай»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Исманкулова Г.Е.Акилбекова 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45995"/>
                  </a:ext>
                </a:extLst>
              </a:tr>
              <a:tr h="3889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«Балдәурен»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Саипова И. Р.Орынбаева А.К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438734"/>
                  </a:ext>
                </a:extLst>
              </a:tr>
              <a:tr h="3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«Зерде»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Бейсенова С.Ж.Малгаждарова К.О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656821"/>
                  </a:ext>
                </a:extLst>
              </a:tr>
              <a:tr h="3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«Арай»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Утегенова Г. Ж Карамсакова С. М..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514062"/>
                  </a:ext>
                </a:extLst>
              </a:tr>
              <a:tr h="3898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«Күншуақ»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Рахметова Т. О.Жанкур 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400233"/>
                  </a:ext>
                </a:extLst>
              </a:tr>
              <a:tr h="378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«Айналайын»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Сахабова А. С. Ормыш 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073858"/>
                  </a:ext>
                </a:extLst>
              </a:tr>
              <a:tr h="425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«Ақбота</a:t>
                      </a:r>
                      <a:r>
                        <a:rPr lang="ru-RU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Нұрмағанбетова  А.Ж.Сарсенбаева Б.О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27230"/>
                  </a:ext>
                </a:extLst>
              </a:tr>
              <a:tr h="374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«Айгөлек»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Мақсат П. Тасилова Д.А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810302"/>
                  </a:ext>
                </a:extLst>
              </a:tr>
              <a:tr h="3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Жұлдыз</a:t>
                      </a:r>
                      <a:r>
                        <a:rPr lang="ru-RU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Серім Б. С. Шаймуратова Қ.Б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786649"/>
                  </a:ext>
                </a:extLst>
              </a:tr>
              <a:tr h="393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«Достық»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Нугербекова М. С.Көпен Н.Ж.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868560"/>
                  </a:ext>
                </a:extLst>
              </a:tr>
              <a:tr h="3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«Түймедақ»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Бержанова О. С.Байзақ С.О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531076"/>
                  </a:ext>
                </a:extLst>
              </a:tr>
              <a:tr h="3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«Қарлығаш»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Жапаркулова Б. А.Тілеуберген З.А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40257"/>
                  </a:ext>
                </a:extLst>
              </a:tr>
              <a:tr h="454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«Қызғалдақ» тобы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Имашева Г.Д. Абденгина А.Ж.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2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63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лна 5"/>
          <p:cNvSpPr/>
          <p:nvPr/>
        </p:nvSpPr>
        <p:spPr>
          <a:xfrm>
            <a:off x="3370520" y="184053"/>
            <a:ext cx="6655981" cy="1304505"/>
          </a:xfrm>
          <a:prstGeom prst="wave">
            <a:avLst>
              <a:gd name="adj1" fmla="val 12500"/>
              <a:gd name="adj2" fmla="val -436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598" y="465882"/>
            <a:ext cx="6368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Өмір қауіпсіздік шаралары:</a:t>
            </a:r>
            <a:endParaRPr lang="kk-K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38099" t="21402" r="36522" b="15498"/>
          <a:stretch>
            <a:fillRect/>
          </a:stretch>
        </p:blipFill>
        <p:spPr bwMode="auto">
          <a:xfrm>
            <a:off x="253973" y="379106"/>
            <a:ext cx="2862574" cy="429921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38125" t="21440" r="35795" b="15795"/>
          <a:stretch>
            <a:fillRect/>
          </a:stretch>
        </p:blipFill>
        <p:spPr bwMode="auto">
          <a:xfrm>
            <a:off x="3322977" y="1635397"/>
            <a:ext cx="2793582" cy="396594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38333" t="18081" r="36730" b="19188"/>
          <a:stretch>
            <a:fillRect/>
          </a:stretch>
        </p:blipFill>
        <p:spPr bwMode="auto">
          <a:xfrm>
            <a:off x="6322989" y="1866080"/>
            <a:ext cx="2741532" cy="398959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l="38125" t="22140" r="36730" b="14391"/>
          <a:stretch>
            <a:fillRect/>
          </a:stretch>
        </p:blipFill>
        <p:spPr bwMode="auto">
          <a:xfrm>
            <a:off x="9270951" y="1491857"/>
            <a:ext cx="2797002" cy="349811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189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38125" t="24723" r="36730" b="11808"/>
          <a:stretch>
            <a:fillRect/>
          </a:stretch>
        </p:blipFill>
        <p:spPr bwMode="auto">
          <a:xfrm>
            <a:off x="325891" y="293267"/>
            <a:ext cx="2742735" cy="390659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37917" t="17712" r="36730" b="19188"/>
          <a:stretch>
            <a:fillRect/>
          </a:stretch>
        </p:blipFill>
        <p:spPr bwMode="auto">
          <a:xfrm>
            <a:off x="3209405" y="1502174"/>
            <a:ext cx="2767457" cy="399165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38371" t="18450" r="36658" b="18368"/>
          <a:stretch>
            <a:fillRect/>
          </a:stretch>
        </p:blipFill>
        <p:spPr bwMode="auto">
          <a:xfrm>
            <a:off x="9057316" y="293267"/>
            <a:ext cx="2987922" cy="398721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38333" t="25461" r="36730" b="11439"/>
          <a:stretch>
            <a:fillRect/>
          </a:stretch>
        </p:blipFill>
        <p:spPr bwMode="auto">
          <a:xfrm>
            <a:off x="6149077" y="1502174"/>
            <a:ext cx="2736024" cy="399165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99276" y="366367"/>
            <a:ext cx="5299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Үлгілі , тәртіпті оқушы көшеде, жолда жүру ережесін , заңын бұзбайды.</a:t>
            </a:r>
            <a:endParaRPr lang="kk-KZ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5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" y="55122"/>
            <a:ext cx="12351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7623544" y="287079"/>
            <a:ext cx="4019107" cy="1297172"/>
          </a:xfrm>
          <a:prstGeom prst="cloud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85051" y="453018"/>
            <a:ext cx="35512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kk-KZ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 шомылу ережелері мен қауіпсіздік шараларын қатаң сақта.</a:t>
            </a:r>
            <a:endParaRPr lang="kk-KZ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-604"/>
          <a:stretch/>
        </p:blipFill>
        <p:spPr bwMode="auto">
          <a:xfrm>
            <a:off x="4298365" y="1776640"/>
            <a:ext cx="3463402" cy="254009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8" y="42531"/>
            <a:ext cx="2767862" cy="27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3990" r="2912" b="3489"/>
          <a:stretch/>
        </p:blipFill>
        <p:spPr bwMode="auto">
          <a:xfrm>
            <a:off x="604500" y="3604779"/>
            <a:ext cx="3467770" cy="241113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694295" y="2695092"/>
            <a:ext cx="3296093" cy="87364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93" y="2695092"/>
            <a:ext cx="2840982" cy="9327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727" y="857170"/>
            <a:ext cx="2893754" cy="7727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526" y="935665"/>
            <a:ext cx="2798307" cy="634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4655" y="2006214"/>
            <a:ext cx="3650177" cy="231052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345" y="4525554"/>
            <a:ext cx="3211422" cy="21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4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82" y="0"/>
            <a:ext cx="11936818" cy="6858000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4029739" y="252646"/>
            <a:ext cx="4518838" cy="829339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Лагердің күн тәртібі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55182" y="374927"/>
            <a:ext cx="4278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Лагердің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тәртібі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70" y="1334629"/>
            <a:ext cx="9330117" cy="41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28" y="0"/>
            <a:ext cx="12351535" cy="6917928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2945219" y="365125"/>
            <a:ext cx="7347097" cy="146050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6849" y="704740"/>
            <a:ext cx="643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 АРНАЛҒАН ЖАДЫНАМА</a:t>
            </a:r>
          </a:p>
          <a:p>
            <a:pPr algn="ctr"/>
            <a:r>
              <a:rPr lang="kk-KZ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«Қауіпсіз демалыс – 2024»</a:t>
            </a:r>
            <a:endParaRPr lang="kk-KZ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726114" y="2029787"/>
            <a:ext cx="3264195" cy="2658139"/>
          </a:xfrm>
          <a:prstGeom prst="foldedCorner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 - жылдың керемет мезгілі. Отбасылық демалыс – бұл өз балаңызға ең көп уақыт бөлетін кезіңіз. Бұл көптен күткен ерекше оқиғаны сіздің балаңыз жыл бойы аңсап келді.</a:t>
            </a:r>
            <a:endParaRPr lang="kk-KZ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4464786" y="1752241"/>
            <a:ext cx="3425456" cy="2987306"/>
          </a:xfrm>
          <a:prstGeom prst="foldedCorner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kk-KZ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Балалар үшін жазда қауіпсіздікті қамтамасыз ету, ең алдымен – ата - ананың міндеті. Егер сіз жазда демалысқа жіберетін болсаңыз – онымен суда, күн көзінде, жолда, орманда, тауда жүрудің ережелері туралы әңгімелескеніңіз жөн.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8253965" y="1961005"/>
            <a:ext cx="3574312" cy="2987306"/>
          </a:xfrm>
          <a:prstGeom prst="foldedCorner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 сіз балаңызбен айналысуға шешім қабылдасаңыз, есіңізде болсын, бұл іс - әрекеттеріңіз қысқа болуы тиіс, әрі оларды таңғы уақытта өткізген абзал. Сіздің міндетіңіз балаңыздың білімі мен өз тәжірибеңізді ұштастыра отырып, оның таным көкжиегін кеңейту</a:t>
            </a:r>
            <a:endParaRPr lang="kk-KZ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1885063" y="5031848"/>
            <a:ext cx="6368902" cy="762896"/>
          </a:xfrm>
          <a:prstGeom prst="foldedCorner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kk-KZ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58211" y="5031848"/>
            <a:ext cx="5492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 сізге және балаңызға тек қуаныш әкелуі үшін бірнеше ережелерді сақтау керек. </a:t>
            </a:r>
            <a:endParaRPr lang="kk-KZ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11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1384</Words>
  <Application>Microsoft Office PowerPoint</Application>
  <PresentationFormat>Широкоэкранный</PresentationFormat>
  <Paragraphs>315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«Балауса » жазғы демалу лагерінің ашылу күні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67 Гимназия</dc:creator>
  <cp:lastModifiedBy>67 Гимназия</cp:lastModifiedBy>
  <cp:revision>30</cp:revision>
  <dcterms:created xsi:type="dcterms:W3CDTF">2024-06-26T06:12:50Z</dcterms:created>
  <dcterms:modified xsi:type="dcterms:W3CDTF">2024-06-27T09:39:13Z</dcterms:modified>
</cp:coreProperties>
</file>